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Carelia" panose="020B0604020202020204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93646" y="-1484643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8" y="0"/>
                </a:lnTo>
                <a:lnTo>
                  <a:pt x="8905028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67501" y="2670320"/>
            <a:ext cx="12152998" cy="352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78"/>
              </a:lnSpc>
            </a:pPr>
            <a:r>
              <a:rPr lang="en-US" sz="66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Sistem de asistență la conducere pentru o mașină în miniatură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1060" y="8389237"/>
            <a:ext cx="11368991" cy="16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Absolvent: Răzvan-Petronel CRĂCIUN</a:t>
            </a:r>
          </a:p>
          <a:p>
            <a:pPr algn="l">
              <a:lnSpc>
                <a:spcPts val="4472"/>
              </a:lnSpc>
            </a:pPr>
            <a:r>
              <a:rPr lang="en-US" sz="3194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Profesor coordonator: Ș.l. Dr. Ing. Mihai Dogariu </a:t>
            </a:r>
          </a:p>
          <a:p>
            <a:pPr algn="ctr">
              <a:lnSpc>
                <a:spcPts val="4472"/>
              </a:lnSpc>
            </a:pPr>
            <a:endParaRPr lang="en-US" sz="3194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94354" y="271648"/>
            <a:ext cx="13499292" cy="167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Universitatea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Națională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Știință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Tehnologie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POLITEHNICA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București</a:t>
            </a:r>
            <a:endParaRPr lang="en-US" sz="3194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4472"/>
              </a:lnSpc>
            </a:pP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Facultatea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Electronică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Telecomunicații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Tehnologia</a:t>
            </a:r>
            <a:r>
              <a:rPr lang="en-US" sz="3194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94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Informației</a:t>
            </a:r>
            <a:endParaRPr lang="en-US" sz="3194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4472"/>
              </a:lnSpc>
            </a:pPr>
            <a:endParaRPr lang="en-US" sz="3194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73613" y="1740045"/>
            <a:ext cx="12340774" cy="6806911"/>
          </a:xfrm>
          <a:custGeom>
            <a:avLst/>
            <a:gdLst/>
            <a:ahLst/>
            <a:cxnLst/>
            <a:rect l="l" t="t" r="r" b="b"/>
            <a:pathLst>
              <a:path w="12340774" h="6806911">
                <a:moveTo>
                  <a:pt x="0" y="0"/>
                </a:moveTo>
                <a:lnTo>
                  <a:pt x="12340774" y="0"/>
                </a:lnTo>
                <a:lnTo>
                  <a:pt x="12340774" y="6806910"/>
                </a:lnTo>
                <a:lnTo>
                  <a:pt x="0" y="680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5F34-1950-22CF-6AD4-9C8F1456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FD0315-FD46-CFD8-C36A-1D7FE16E48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A65615-6218-BF12-29BD-62CCDB40248B}"/>
              </a:ext>
            </a:extLst>
          </p:cNvPr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FEF10AE-56D4-B404-E90C-A33B8F272237}"/>
                </a:ext>
              </a:extLst>
            </p:cNvPr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0EC56A-2509-F998-73C2-14629698C028}"/>
                </a:ext>
              </a:extLst>
            </p:cNvPr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BF8AD1A-F192-270B-B23A-40FCDFD80387}"/>
              </a:ext>
            </a:extLst>
          </p:cNvPr>
          <p:cNvGrpSpPr/>
          <p:nvPr/>
        </p:nvGrpSpPr>
        <p:grpSpPr>
          <a:xfrm rot="-147716">
            <a:off x="1463592" y="1285508"/>
            <a:ext cx="15680228" cy="8167934"/>
            <a:chOff x="0" y="0"/>
            <a:chExt cx="3501105" cy="178872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B7D020-50BF-8527-20C0-7C9D96B3D166}"/>
                </a:ext>
              </a:extLst>
            </p:cNvPr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C358178-4F34-936E-4E87-FFD872822229}"/>
                </a:ext>
              </a:extLst>
            </p:cNvPr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C17CBBA-0047-1CDA-340D-72D25705C2D9}"/>
              </a:ext>
            </a:extLst>
          </p:cNvPr>
          <p:cNvSpPr/>
          <p:nvPr/>
        </p:nvSpPr>
        <p:spPr>
          <a:xfrm>
            <a:off x="6928985" y="952500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F327BF5-5B69-70B1-CF7C-25F89729F657}"/>
              </a:ext>
            </a:extLst>
          </p:cNvPr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91589-D5B3-3910-C93D-45F5A0607BFC}"/>
              </a:ext>
            </a:extLst>
          </p:cNvPr>
          <p:cNvSpPr txBox="1"/>
          <p:nvPr/>
        </p:nvSpPr>
        <p:spPr>
          <a:xfrm>
            <a:off x="2583976" y="1938588"/>
            <a:ext cx="13919377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 err="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Sistem</a:t>
            </a:r>
            <a:r>
              <a:rPr lang="en-US" sz="6332" dirty="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de </a:t>
            </a:r>
            <a:r>
              <a:rPr lang="en-US" sz="6332" dirty="0" err="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detecție</a:t>
            </a:r>
            <a:r>
              <a:rPr lang="en-US" sz="6332" dirty="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– </a:t>
            </a:r>
            <a:r>
              <a:rPr lang="en-US" sz="6332" dirty="0" err="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YOLOv8</a:t>
            </a:r>
            <a:r>
              <a:rPr lang="ro-RO" sz="6332" dirty="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nano</a:t>
            </a:r>
            <a:endParaRPr lang="en-US" sz="6332" dirty="0">
              <a:solidFill>
                <a:srgbClr val="01070A"/>
              </a:solidFill>
              <a:latin typeface="Carelia"/>
              <a:ea typeface="Carelia"/>
              <a:cs typeface="Carelia"/>
              <a:sym typeface="Carelia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3BA02E4-2EF1-7D68-7B41-24797CECC0C0}"/>
              </a:ext>
            </a:extLst>
          </p:cNvPr>
          <p:cNvSpPr txBox="1"/>
          <p:nvPr/>
        </p:nvSpPr>
        <p:spPr>
          <a:xfrm>
            <a:off x="2590800" y="3346410"/>
            <a:ext cx="12882161" cy="51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3600" b="1" dirty="0" err="1"/>
              <a:t>Bază</a:t>
            </a:r>
            <a:r>
              <a:rPr lang="en-US" sz="3600" b="1" dirty="0"/>
              <a:t> de date:</a:t>
            </a:r>
            <a:r>
              <a:rPr lang="en-US" sz="3600" dirty="0"/>
              <a:t> set </a:t>
            </a:r>
            <a:r>
              <a:rPr lang="en-US" sz="3600" dirty="0" err="1"/>
              <a:t>personalizat</a:t>
            </a:r>
            <a:r>
              <a:rPr lang="en-US" sz="3600" dirty="0"/>
              <a:t> </a:t>
            </a:r>
            <a:r>
              <a:rPr lang="en-US" sz="3600" dirty="0" err="1"/>
              <a:t>creat</a:t>
            </a:r>
            <a:r>
              <a:rPr lang="en-US" sz="3600" dirty="0"/>
              <a:t> </a:t>
            </a:r>
            <a:r>
              <a:rPr lang="en-US" sz="3600" dirty="0" err="1"/>
              <a:t>în</a:t>
            </a:r>
            <a:r>
              <a:rPr lang="en-US" sz="3600" dirty="0"/>
              <a:t> </a:t>
            </a:r>
            <a:r>
              <a:rPr lang="en-US" sz="3600" dirty="0" err="1"/>
              <a:t>Roboflow</a:t>
            </a:r>
            <a:endParaRPr lang="ro-RO" sz="3600" dirty="0"/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–</a:t>
            </a:r>
            <a:r>
              <a:rPr lang="ro-RO" sz="3600" dirty="0"/>
              <a:t> 8 </a:t>
            </a:r>
            <a:r>
              <a:rPr lang="en-US" sz="3600" dirty="0" err="1"/>
              <a:t>clase</a:t>
            </a:r>
            <a:r>
              <a:rPr lang="en-US" sz="3600" dirty="0"/>
              <a:t> de </a:t>
            </a:r>
            <a:r>
              <a:rPr lang="en-US" sz="3600" dirty="0" err="1"/>
              <a:t>semne</a:t>
            </a:r>
            <a:r>
              <a:rPr lang="en-US" sz="3600" dirty="0"/>
              <a:t> de </a:t>
            </a:r>
            <a:r>
              <a:rPr lang="en-US" sz="3600" dirty="0" err="1"/>
              <a:t>viteză</a:t>
            </a:r>
            <a:r>
              <a:rPr lang="en-US" sz="3600" dirty="0"/>
              <a:t> (</a:t>
            </a:r>
            <a:r>
              <a:rPr lang="ro-RO" sz="3600" dirty="0"/>
              <a:t>2</a:t>
            </a:r>
            <a:r>
              <a:rPr lang="en-US" sz="3600" dirty="0"/>
              <a:t>0–</a:t>
            </a:r>
            <a:r>
              <a:rPr lang="ro-RO" sz="3600" dirty="0"/>
              <a:t>90</a:t>
            </a:r>
            <a:r>
              <a:rPr lang="en-US" sz="3600" dirty="0"/>
              <a:t> km/h)</a:t>
            </a:r>
            <a:br>
              <a:rPr lang="en-US" sz="3600" dirty="0"/>
            </a:br>
            <a:r>
              <a:rPr lang="en-US" sz="3600" dirty="0"/>
              <a:t>– ~800 </a:t>
            </a:r>
            <a:r>
              <a:rPr lang="en-US" sz="3600" dirty="0" err="1"/>
              <a:t>imagini</a:t>
            </a:r>
            <a:r>
              <a:rPr lang="en-US" sz="3600" dirty="0"/>
              <a:t> </a:t>
            </a:r>
            <a:r>
              <a:rPr lang="en-US" sz="3600" dirty="0" err="1"/>
              <a:t>în</a:t>
            </a:r>
            <a:r>
              <a:rPr lang="en-US" sz="3600" dirty="0"/>
              <a:t> total: 6</a:t>
            </a:r>
            <a:r>
              <a:rPr lang="ro-RO" sz="3600" dirty="0"/>
              <a:t>0</a:t>
            </a:r>
            <a:r>
              <a:rPr lang="en-US" sz="3600" dirty="0"/>
              <a:t>0 </a:t>
            </a:r>
            <a:r>
              <a:rPr lang="ro-RO" sz="3600" dirty="0"/>
              <a:t>antrenament</a:t>
            </a:r>
            <a:r>
              <a:rPr lang="en-US" sz="3600" dirty="0"/>
              <a:t> / 150 </a:t>
            </a:r>
            <a:r>
              <a:rPr lang="en-US" sz="3600" dirty="0" err="1"/>
              <a:t>val</a:t>
            </a:r>
            <a:r>
              <a:rPr lang="ro-RO" sz="3600" dirty="0"/>
              <a:t>idare</a:t>
            </a:r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3600" b="1" dirty="0" err="1"/>
              <a:t>Antrenare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  <a:r>
              <a:rPr lang="ro-RO" sz="3600" dirty="0"/>
              <a:t>25</a:t>
            </a:r>
            <a:r>
              <a:rPr lang="en-US" sz="3600" dirty="0"/>
              <a:t> </a:t>
            </a:r>
            <a:r>
              <a:rPr lang="en-US" sz="3600" dirty="0" err="1"/>
              <a:t>epoci</a:t>
            </a:r>
            <a:r>
              <a:rPr lang="en-US" sz="3600" dirty="0"/>
              <a:t>, </a:t>
            </a:r>
            <a:r>
              <a:rPr lang="en-US" sz="3600" dirty="0" err="1"/>
              <a:t>augmentare</a:t>
            </a:r>
            <a:r>
              <a:rPr lang="en-US" sz="3600" dirty="0"/>
              <a:t> </a:t>
            </a:r>
            <a:r>
              <a:rPr lang="en-US" sz="3600" dirty="0" err="1"/>
              <a:t>activată</a:t>
            </a:r>
            <a:r>
              <a:rPr lang="en-US" sz="3600" dirty="0"/>
              <a:t> (blur, flip, brightness)</a:t>
            </a:r>
            <a:endParaRPr lang="ro-RO" sz="3600" dirty="0"/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3600" b="1" dirty="0" err="1"/>
              <a:t>Hiperparametri</a:t>
            </a:r>
            <a:r>
              <a:rPr lang="en-US" sz="3600" b="1" dirty="0"/>
              <a:t>:</a:t>
            </a:r>
            <a:br>
              <a:rPr lang="en-US" sz="3600" dirty="0"/>
            </a:br>
            <a:r>
              <a:rPr lang="en-US" sz="3600" dirty="0"/>
              <a:t>– batch size: 16</a:t>
            </a:r>
            <a:br>
              <a:rPr lang="en-US" sz="3600" dirty="0"/>
            </a:br>
            <a:r>
              <a:rPr lang="en-US" sz="3600" dirty="0"/>
              <a:t>– image size: 640×640</a:t>
            </a:r>
            <a:endParaRPr lang="en-US" sz="36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330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F782-7DA8-5B0B-4B60-8A5A37B3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A13B37-18F6-FC2F-54FA-CE54644E486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D838D-1D69-77EF-20F5-3DE017A0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33500"/>
            <a:ext cx="5638800" cy="695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B7AC1-ED78-0763-2E01-F2A75038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482" y="1333500"/>
            <a:ext cx="5791200" cy="69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0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9571" y="-589740"/>
            <a:ext cx="12418794" cy="12247451"/>
            <a:chOff x="0" y="0"/>
            <a:chExt cx="3270793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793" cy="3225666"/>
            </a:xfrm>
            <a:custGeom>
              <a:avLst/>
              <a:gdLst/>
              <a:ahLst/>
              <a:cxnLst/>
              <a:rect l="l" t="t" r="r" b="b"/>
              <a:pathLst>
                <a:path w="3270793" h="3225666">
                  <a:moveTo>
                    <a:pt x="0" y="0"/>
                  </a:moveTo>
                  <a:lnTo>
                    <a:pt x="3270793" y="0"/>
                  </a:lnTo>
                  <a:lnTo>
                    <a:pt x="3270793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70793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9267" y="654908"/>
            <a:ext cx="9849506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Menținerea distanței față de obstacole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1686" y="2716534"/>
            <a:ext cx="10634563" cy="677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Senzorul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ultrasonic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montat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frontal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măsoară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constant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distanța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până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obstacole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sau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alte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vehicule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Dacă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află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față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își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modifică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viteza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sistemul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ro-RO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îi imită comportamentul.</a:t>
            </a:r>
            <a:endParaRPr lang="en-US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cazul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care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distanța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devine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prea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mică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robotul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încetinește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progresiv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sau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oprește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complet</a:t>
            </a:r>
            <a:r>
              <a:rPr lang="ro-RO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7149027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228773" y="6653979"/>
            <a:ext cx="6266893" cy="4307065"/>
          </a:xfrm>
          <a:custGeom>
            <a:avLst/>
            <a:gdLst/>
            <a:ahLst/>
            <a:cxnLst/>
            <a:rect l="l" t="t" r="r" b="b"/>
            <a:pathLst>
              <a:path w="6266893" h="4307065">
                <a:moveTo>
                  <a:pt x="0" y="0"/>
                </a:moveTo>
                <a:lnTo>
                  <a:pt x="6266893" y="0"/>
                </a:lnTo>
                <a:lnTo>
                  <a:pt x="6266893" y="4307065"/>
                </a:lnTo>
                <a:lnTo>
                  <a:pt x="0" y="4307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65865" y="3097048"/>
            <a:ext cx="3283874" cy="4092904"/>
            <a:chOff x="0" y="0"/>
            <a:chExt cx="1006794" cy="1254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51815" y="3360253"/>
            <a:ext cx="1066105" cy="10661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73756" y="3369690"/>
            <a:ext cx="1468090" cy="1577050"/>
          </a:xfrm>
          <a:custGeom>
            <a:avLst/>
            <a:gdLst/>
            <a:ahLst/>
            <a:cxnLst/>
            <a:rect l="l" t="t" r="r" b="b"/>
            <a:pathLst>
              <a:path w="1468090" h="1577050">
                <a:moveTo>
                  <a:pt x="0" y="0"/>
                </a:moveTo>
                <a:lnTo>
                  <a:pt x="1468091" y="0"/>
                </a:lnTo>
                <a:lnTo>
                  <a:pt x="1468091" y="1577051"/>
                </a:lnTo>
                <a:lnTo>
                  <a:pt x="0" y="157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768613" y="3097048"/>
            <a:ext cx="3283874" cy="4092904"/>
            <a:chOff x="0" y="0"/>
            <a:chExt cx="1006794" cy="12548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54563" y="3360253"/>
            <a:ext cx="1066105" cy="10661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52311" y="3097048"/>
            <a:ext cx="3283874" cy="4092904"/>
            <a:chOff x="0" y="0"/>
            <a:chExt cx="1006794" cy="12548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38262" y="3360253"/>
            <a:ext cx="1066105" cy="10661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922512" y="3369690"/>
            <a:ext cx="1287446" cy="1577050"/>
          </a:xfrm>
          <a:custGeom>
            <a:avLst/>
            <a:gdLst/>
            <a:ahLst/>
            <a:cxnLst/>
            <a:rect l="l" t="t" r="r" b="b"/>
            <a:pathLst>
              <a:path w="1287446" h="1577050">
                <a:moveTo>
                  <a:pt x="0" y="0"/>
                </a:moveTo>
                <a:lnTo>
                  <a:pt x="1287446" y="0"/>
                </a:lnTo>
                <a:lnTo>
                  <a:pt x="1287446" y="1577051"/>
                </a:lnTo>
                <a:lnTo>
                  <a:pt x="0" y="1577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086769" y="3424821"/>
            <a:ext cx="1214958" cy="1386363"/>
          </a:xfrm>
          <a:custGeom>
            <a:avLst/>
            <a:gdLst/>
            <a:ahLst/>
            <a:cxnLst/>
            <a:rect l="l" t="t" r="r" b="b"/>
            <a:pathLst>
              <a:path w="1214958" h="1386363">
                <a:moveTo>
                  <a:pt x="0" y="0"/>
                </a:moveTo>
                <a:lnTo>
                  <a:pt x="1214958" y="0"/>
                </a:lnTo>
                <a:lnTo>
                  <a:pt x="1214958" y="1386362"/>
                </a:lnTo>
                <a:lnTo>
                  <a:pt x="0" y="138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2154839" y="5483634"/>
            <a:ext cx="6367078" cy="5335932"/>
          </a:xfrm>
          <a:custGeom>
            <a:avLst/>
            <a:gdLst/>
            <a:ahLst/>
            <a:cxnLst/>
            <a:rect l="l" t="t" r="r" b="b"/>
            <a:pathLst>
              <a:path w="6367078" h="5335932">
                <a:moveTo>
                  <a:pt x="0" y="0"/>
                </a:moveTo>
                <a:lnTo>
                  <a:pt x="6367078" y="0"/>
                </a:lnTo>
                <a:lnTo>
                  <a:pt x="6367078" y="5335932"/>
                </a:lnTo>
                <a:lnTo>
                  <a:pt x="0" y="5335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076256" y="7189952"/>
            <a:ext cx="5261408" cy="3309904"/>
          </a:xfrm>
          <a:custGeom>
            <a:avLst/>
            <a:gdLst/>
            <a:ahLst/>
            <a:cxnLst/>
            <a:rect l="l" t="t" r="r" b="b"/>
            <a:pathLst>
              <a:path w="5261408" h="3309904">
                <a:moveTo>
                  <a:pt x="0" y="0"/>
                </a:moveTo>
                <a:lnTo>
                  <a:pt x="5261408" y="0"/>
                </a:lnTo>
                <a:lnTo>
                  <a:pt x="5261408" y="3309904"/>
                </a:lnTo>
                <a:lnTo>
                  <a:pt x="0" y="3309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6148747" y="1219539"/>
            <a:ext cx="5990506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Concluzii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03391" y="5171758"/>
            <a:ext cx="300882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Mașina </a:t>
            </a:r>
            <a:r>
              <a:rPr lang="en-US" sz="2000" u="none" strike="noStrik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miniaturală a urmat corect benzile, a detectat semnele de viteză și a reacționat la obstacole.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66040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  <a:ea typeface="Carelia"/>
                <a:cs typeface="Carelia"/>
                <a:sym typeface="Carelia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06139" y="5171758"/>
            <a:ext cx="300882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000" u="none" strike="noStrik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oate componentele au fost alese, configurate și integrate de mine: camere, senzori, control, rețea neuronală.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87791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  <a:ea typeface="Carelia"/>
                <a:cs typeface="Carelia"/>
                <a:sym typeface="Carelia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89838" y="5171758"/>
            <a:ext cx="300882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000" u="none" strike="noStrike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roiectul poate fi extins cu noi funcționalități: procesare pe Jetson, senzori suplimentari, autonomie avansată.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71490" y="3559119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  <a:ea typeface="Carelia"/>
                <a:cs typeface="Carelia"/>
                <a:sym typeface="Carelia"/>
              </a:rPr>
              <a:t>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298337"/>
            <a:ext cx="13321088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Q &amp; 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1"/>
            <a:ext cx="8564099" cy="10287000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843149" y="6604807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225877" y="365297"/>
            <a:ext cx="5394683" cy="119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CUPRINS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0627" y="1790124"/>
            <a:ext cx="8045185" cy="82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Introducere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motivație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Scopul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proiectului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arhitectura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sistemului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Contribuții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personale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Urmărirea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benzii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circulație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Detectarea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limitelor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viteză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Menținerea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distanței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față</a:t>
            </a:r>
            <a:r>
              <a:rPr lang="en-US" sz="4200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obstacole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196340" lvl="1" indent="-742950" algn="l">
              <a:lnSpc>
                <a:spcPts val="5880"/>
              </a:lnSpc>
              <a:buFont typeface="+mj-lt"/>
              <a:buAutoNum type="arabicPeriod"/>
            </a:pPr>
            <a:r>
              <a:rPr lang="en-US" sz="4200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Concluzii</a:t>
            </a:r>
            <a:endParaRPr lang="en-US" sz="4200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311737" y="6970031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441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37385" y="3367245"/>
            <a:ext cx="1855658" cy="18556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76159" y="6894969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623173" y="3367245"/>
            <a:ext cx="1855658" cy="18556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09169" y="3367245"/>
            <a:ext cx="1855658" cy="185565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98302" y="3367245"/>
            <a:ext cx="1855658" cy="185565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405317" y="7774416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820335" y="3750195"/>
            <a:ext cx="1089758" cy="1089758"/>
          </a:xfrm>
          <a:custGeom>
            <a:avLst/>
            <a:gdLst/>
            <a:ahLst/>
            <a:cxnLst/>
            <a:rect l="l" t="t" r="r" b="b"/>
            <a:pathLst>
              <a:path w="1089758" h="1089758">
                <a:moveTo>
                  <a:pt x="0" y="0"/>
                </a:moveTo>
                <a:lnTo>
                  <a:pt x="1089757" y="0"/>
                </a:lnTo>
                <a:lnTo>
                  <a:pt x="1089757" y="1089757"/>
                </a:lnTo>
                <a:lnTo>
                  <a:pt x="0" y="1089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21252" y="3780452"/>
            <a:ext cx="1059500" cy="1059500"/>
          </a:xfrm>
          <a:custGeom>
            <a:avLst/>
            <a:gdLst/>
            <a:ahLst/>
            <a:cxnLst/>
            <a:rect l="l" t="t" r="r" b="b"/>
            <a:pathLst>
              <a:path w="1059500" h="1059500">
                <a:moveTo>
                  <a:pt x="0" y="0"/>
                </a:moveTo>
                <a:lnTo>
                  <a:pt x="1059500" y="0"/>
                </a:lnTo>
                <a:lnTo>
                  <a:pt x="1059500" y="1059500"/>
                </a:lnTo>
                <a:lnTo>
                  <a:pt x="0" y="1059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02856" y="3770795"/>
            <a:ext cx="1078813" cy="1078813"/>
          </a:xfrm>
          <a:custGeom>
            <a:avLst/>
            <a:gdLst/>
            <a:ahLst/>
            <a:cxnLst/>
            <a:rect l="l" t="t" r="r" b="b"/>
            <a:pathLst>
              <a:path w="1078813" h="1078813">
                <a:moveTo>
                  <a:pt x="0" y="0"/>
                </a:moveTo>
                <a:lnTo>
                  <a:pt x="1078813" y="0"/>
                </a:lnTo>
                <a:lnTo>
                  <a:pt x="1078813" y="1078814"/>
                </a:lnTo>
                <a:lnTo>
                  <a:pt x="0" y="1078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196380" y="3770795"/>
            <a:ext cx="1059500" cy="1059500"/>
          </a:xfrm>
          <a:custGeom>
            <a:avLst/>
            <a:gdLst/>
            <a:ahLst/>
            <a:cxnLst/>
            <a:rect l="l" t="t" r="r" b="b"/>
            <a:pathLst>
              <a:path w="1059500" h="1059500">
                <a:moveTo>
                  <a:pt x="0" y="0"/>
                </a:moveTo>
                <a:lnTo>
                  <a:pt x="1059501" y="0"/>
                </a:lnTo>
                <a:lnTo>
                  <a:pt x="1059501" y="1059501"/>
                </a:lnTo>
                <a:lnTo>
                  <a:pt x="0" y="105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437385" y="1583227"/>
            <a:ext cx="11399148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Introducere și motivație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86632" y="5337805"/>
            <a:ext cx="2757164" cy="21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 err="1">
                <a:solidFill>
                  <a:srgbClr val="01070A"/>
                </a:solidFill>
                <a:latin typeface="DM Sans"/>
              </a:rPr>
              <a:t>Sistem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de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asistență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la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conducere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pentru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un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vehicul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miniatural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,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capabil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să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ruleze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autonom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în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mediu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controlat</a:t>
            </a:r>
            <a:endParaRPr lang="en-US" sz="1972" dirty="0">
              <a:solidFill>
                <a:srgbClr val="01070A"/>
              </a:solidFill>
              <a:latin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172420" y="5337805"/>
            <a:ext cx="2757164" cy="249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 err="1">
                <a:solidFill>
                  <a:srgbClr val="01070A"/>
                </a:solidFill>
                <a:latin typeface="DM Sans"/>
              </a:rPr>
              <a:t>Integrare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între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componente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hardware simple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și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algoritmi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software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avansați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, precum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procesarea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imaginilor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și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rețele</a:t>
            </a:r>
            <a:r>
              <a:rPr lang="en-US" sz="1972" dirty="0">
                <a:solidFill>
                  <a:srgbClr val="01070A"/>
                </a:solidFill>
                <a:latin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</a:rPr>
              <a:t>neuronale</a:t>
            </a:r>
            <a:endParaRPr lang="en-US" sz="1972" dirty="0">
              <a:solidFill>
                <a:srgbClr val="01070A"/>
              </a:solidFill>
              <a:latin typeface="DM Sans"/>
              <a:sym typeface="DM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58416" y="5337805"/>
            <a:ext cx="2757164" cy="206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Motivație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pasiunea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încă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din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copilărie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pentru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mașini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tehnologie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ziua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azi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ambele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evoluând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semnificativ</a:t>
            </a:r>
            <a:endParaRPr lang="en-US" sz="197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44205" y="5337805"/>
            <a:ext cx="2757164" cy="141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Inspirată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din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aplicațiile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reale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mașina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simulează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comportamentul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unui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vehicul</a:t>
            </a:r>
            <a:r>
              <a:rPr lang="en-US" sz="197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7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autonom</a:t>
            </a:r>
            <a:endParaRPr lang="en-US" sz="197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504422" y="1741418"/>
            <a:ext cx="13579393" cy="7126026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770083" y="2374999"/>
            <a:ext cx="9827754" cy="108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 err="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Scopul</a:t>
            </a:r>
            <a:r>
              <a:rPr lang="en-US" sz="6332" dirty="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</a:t>
            </a:r>
            <a:r>
              <a:rPr lang="en-US" sz="6332" dirty="0" err="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proiectului</a:t>
            </a:r>
            <a:endParaRPr lang="en-US" sz="6332" dirty="0">
              <a:solidFill>
                <a:srgbClr val="01070A"/>
              </a:solidFill>
              <a:latin typeface="Carelia"/>
              <a:ea typeface="Carelia"/>
              <a:cs typeface="Carelia"/>
              <a:sym typeface="Careli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48439" y="3667911"/>
            <a:ext cx="10828424" cy="536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Realizarea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unui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sistem</a:t>
            </a:r>
            <a:r>
              <a:rPr lang="en-US" sz="2400" dirty="0">
                <a:latin typeface="DM Sans" pitchFamily="2" charset="0"/>
              </a:rPr>
              <a:t> de </a:t>
            </a:r>
            <a:r>
              <a:rPr lang="en-US" sz="2400" dirty="0" err="1">
                <a:latin typeface="DM Sans" pitchFamily="2" charset="0"/>
              </a:rPr>
              <a:t>asistență</a:t>
            </a:r>
            <a:r>
              <a:rPr lang="en-US" sz="2400" dirty="0">
                <a:latin typeface="DM Sans" pitchFamily="2" charset="0"/>
              </a:rPr>
              <a:t> la </a:t>
            </a:r>
            <a:r>
              <a:rPr lang="en-US" sz="2400" dirty="0" err="1">
                <a:latin typeface="DM Sans" pitchFamily="2" charset="0"/>
              </a:rPr>
              <a:t>conducere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pentru</a:t>
            </a:r>
            <a:r>
              <a:rPr lang="en-US" sz="2400" dirty="0">
                <a:latin typeface="DM Sans" pitchFamily="2" charset="0"/>
              </a:rPr>
              <a:t> un </a:t>
            </a:r>
            <a:r>
              <a:rPr lang="en-US" sz="2400" dirty="0" err="1">
                <a:latin typeface="DM Sans" pitchFamily="2" charset="0"/>
              </a:rPr>
              <a:t>vehicul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în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miniatură</a:t>
            </a:r>
            <a:endParaRPr lang="en-US" sz="2400" dirty="0">
              <a:latin typeface="DM Sans" pitchFamily="2" charset="0"/>
            </a:endParaRPr>
          </a:p>
          <a:p>
            <a:pPr marL="457200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Funcționare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într</a:t>
            </a:r>
            <a:r>
              <a:rPr lang="en-US" sz="2400" dirty="0">
                <a:latin typeface="DM Sans" pitchFamily="2" charset="0"/>
              </a:rPr>
              <a:t>-un </a:t>
            </a:r>
            <a:r>
              <a:rPr lang="en-US" sz="2400" dirty="0" err="1">
                <a:latin typeface="DM Sans" pitchFamily="2" charset="0"/>
              </a:rPr>
              <a:t>mediu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controlat</a:t>
            </a:r>
            <a:r>
              <a:rPr lang="en-US" sz="2400" dirty="0">
                <a:latin typeface="DM Sans" pitchFamily="2" charset="0"/>
              </a:rPr>
              <a:t>.</a:t>
            </a:r>
          </a:p>
          <a:p>
            <a:pPr marL="457200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DM Sans" pitchFamily="2" charset="0"/>
              </a:rPr>
              <a:t>Integrarea de componente hardware accesibile:</a:t>
            </a: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Raspberry Pi</a:t>
            </a: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Senzori</a:t>
            </a:r>
            <a:endParaRPr lang="en-US" sz="2400" dirty="0">
              <a:latin typeface="DM Sans" pitchFamily="2" charset="0"/>
            </a:endParaRP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Camere</a:t>
            </a:r>
            <a:endParaRPr lang="en-US" sz="2400" dirty="0">
              <a:latin typeface="DM Sans" pitchFamily="2" charset="0"/>
            </a:endParaRPr>
          </a:p>
          <a:p>
            <a:pPr marL="457200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Utilizarea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algoritmilor</a:t>
            </a:r>
            <a:r>
              <a:rPr lang="en-US" sz="2400" dirty="0">
                <a:latin typeface="DM Sans" pitchFamily="2" charset="0"/>
              </a:rPr>
              <a:t> de </a:t>
            </a:r>
            <a:r>
              <a:rPr lang="en-US" sz="2400" dirty="0" err="1">
                <a:latin typeface="DM Sans" pitchFamily="2" charset="0"/>
              </a:rPr>
              <a:t>inteligență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artificială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pentru</a:t>
            </a:r>
            <a:r>
              <a:rPr lang="en-US" sz="2400" dirty="0">
                <a:latin typeface="DM Sans" pitchFamily="2" charset="0"/>
              </a:rPr>
              <a:t>:</a:t>
            </a: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Urmărirea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benzilor</a:t>
            </a:r>
            <a:r>
              <a:rPr lang="en-US" sz="2400" dirty="0">
                <a:latin typeface="DM Sans" pitchFamily="2" charset="0"/>
              </a:rPr>
              <a:t> de </a:t>
            </a:r>
            <a:r>
              <a:rPr lang="en-US" sz="2400" dirty="0" err="1">
                <a:latin typeface="DM Sans" pitchFamily="2" charset="0"/>
              </a:rPr>
              <a:t>circulație</a:t>
            </a:r>
            <a:endParaRPr lang="en-US" sz="2400" dirty="0">
              <a:latin typeface="DM Sans" pitchFamily="2" charset="0"/>
            </a:endParaRP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Detectarea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semnelor</a:t>
            </a:r>
            <a:r>
              <a:rPr lang="en-US" sz="2400" dirty="0">
                <a:latin typeface="DM Sans" pitchFamily="2" charset="0"/>
              </a:rPr>
              <a:t> de </a:t>
            </a:r>
            <a:r>
              <a:rPr lang="en-US" sz="2400" dirty="0" err="1">
                <a:latin typeface="DM Sans" pitchFamily="2" charset="0"/>
              </a:rPr>
              <a:t>viteză</a:t>
            </a:r>
            <a:endParaRPr lang="en-US" sz="2400" dirty="0">
              <a:latin typeface="DM Sans" pitchFamily="2" charset="0"/>
            </a:endParaRPr>
          </a:p>
          <a:p>
            <a:pPr marL="914400" lvl="1" indent="-457200">
              <a:lnSpc>
                <a:spcPts val="347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DM Sans" pitchFamily="2" charset="0"/>
              </a:rPr>
              <a:t>Menținerea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unei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distanțe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sigure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față</a:t>
            </a:r>
            <a:r>
              <a:rPr lang="en-US" sz="2400" dirty="0">
                <a:latin typeface="DM Sans" pitchFamily="2" charset="0"/>
              </a:rPr>
              <a:t> de </a:t>
            </a:r>
            <a:r>
              <a:rPr lang="en-US" sz="2400" dirty="0" err="1">
                <a:latin typeface="DM Sans" pitchFamily="2" charset="0"/>
              </a:rPr>
              <a:t>alte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vehicule</a:t>
            </a:r>
            <a:r>
              <a:rPr lang="en-US" sz="2400" dirty="0">
                <a:latin typeface="DM Sans" pitchFamily="2" charset="0"/>
              </a:rPr>
              <a:t>.</a:t>
            </a:r>
          </a:p>
          <a:p>
            <a:pPr>
              <a:lnSpc>
                <a:spcPts val="3474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1070A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8968" y="1760572"/>
            <a:ext cx="14650064" cy="7379489"/>
            <a:chOff x="0" y="0"/>
            <a:chExt cx="4491524" cy="22624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1524" cy="2262458"/>
            </a:xfrm>
            <a:custGeom>
              <a:avLst/>
              <a:gdLst/>
              <a:ahLst/>
              <a:cxnLst/>
              <a:rect l="l" t="t" r="r" b="b"/>
              <a:pathLst>
                <a:path w="4491524" h="2262458">
                  <a:moveTo>
                    <a:pt x="5813" y="0"/>
                  </a:moveTo>
                  <a:lnTo>
                    <a:pt x="4485710" y="0"/>
                  </a:lnTo>
                  <a:cubicBezTo>
                    <a:pt x="4487252" y="0"/>
                    <a:pt x="4488731" y="612"/>
                    <a:pt x="4489821" y="1703"/>
                  </a:cubicBezTo>
                  <a:cubicBezTo>
                    <a:pt x="4490911" y="2793"/>
                    <a:pt x="4491524" y="4271"/>
                    <a:pt x="4491524" y="5813"/>
                  </a:cubicBezTo>
                  <a:lnTo>
                    <a:pt x="4491524" y="2256645"/>
                  </a:lnTo>
                  <a:cubicBezTo>
                    <a:pt x="4491524" y="2258187"/>
                    <a:pt x="4490911" y="2259665"/>
                    <a:pt x="4489821" y="2260755"/>
                  </a:cubicBezTo>
                  <a:cubicBezTo>
                    <a:pt x="4488731" y="2261845"/>
                    <a:pt x="4487252" y="2262458"/>
                    <a:pt x="4485710" y="2262458"/>
                  </a:cubicBezTo>
                  <a:lnTo>
                    <a:pt x="5813" y="2262458"/>
                  </a:lnTo>
                  <a:cubicBezTo>
                    <a:pt x="4271" y="2262458"/>
                    <a:pt x="2793" y="2261845"/>
                    <a:pt x="1703" y="2260755"/>
                  </a:cubicBezTo>
                  <a:cubicBezTo>
                    <a:pt x="612" y="2259665"/>
                    <a:pt x="0" y="2258187"/>
                    <a:pt x="0" y="2256645"/>
                  </a:cubicBezTo>
                  <a:lnTo>
                    <a:pt x="0" y="5813"/>
                  </a:lnTo>
                  <a:cubicBezTo>
                    <a:pt x="0" y="4271"/>
                    <a:pt x="612" y="2793"/>
                    <a:pt x="1703" y="1703"/>
                  </a:cubicBezTo>
                  <a:cubicBezTo>
                    <a:pt x="2793" y="612"/>
                    <a:pt x="4271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91524" cy="2310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88923" y="1819336"/>
            <a:ext cx="12910155" cy="7261962"/>
          </a:xfrm>
          <a:custGeom>
            <a:avLst/>
            <a:gdLst/>
            <a:ahLst/>
            <a:cxnLst/>
            <a:rect l="l" t="t" r="r" b="b"/>
            <a:pathLst>
              <a:path w="12910155" h="7261962">
                <a:moveTo>
                  <a:pt x="0" y="0"/>
                </a:moveTo>
                <a:lnTo>
                  <a:pt x="12910154" y="0"/>
                </a:lnTo>
                <a:lnTo>
                  <a:pt x="12910154" y="7261962"/>
                </a:lnTo>
                <a:lnTo>
                  <a:pt x="0" y="726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9671" y="6753080"/>
            <a:ext cx="3584090" cy="3192451"/>
          </a:xfrm>
          <a:custGeom>
            <a:avLst/>
            <a:gdLst/>
            <a:ahLst/>
            <a:cxnLst/>
            <a:rect l="l" t="t" r="r" b="b"/>
            <a:pathLst>
              <a:path w="3584090" h="3192451">
                <a:moveTo>
                  <a:pt x="0" y="0"/>
                </a:moveTo>
                <a:lnTo>
                  <a:pt x="3584090" y="0"/>
                </a:lnTo>
                <a:lnTo>
                  <a:pt x="3584090" y="3192451"/>
                </a:lnTo>
                <a:lnTo>
                  <a:pt x="0" y="319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37982">
            <a:off x="14323702" y="511342"/>
            <a:ext cx="3160431" cy="3028267"/>
          </a:xfrm>
          <a:custGeom>
            <a:avLst/>
            <a:gdLst/>
            <a:ahLst/>
            <a:cxnLst/>
            <a:rect l="l" t="t" r="r" b="b"/>
            <a:pathLst>
              <a:path w="3160431" h="3028267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33673" y="834362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78043" y="4904720"/>
            <a:ext cx="1066105" cy="10661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67827" y="5145682"/>
            <a:ext cx="686539" cy="584182"/>
          </a:xfrm>
          <a:custGeom>
            <a:avLst/>
            <a:gdLst/>
            <a:ahLst/>
            <a:cxnLst/>
            <a:rect l="l" t="t" r="r" b="b"/>
            <a:pathLst>
              <a:path w="686539" h="584182">
                <a:moveTo>
                  <a:pt x="0" y="0"/>
                </a:moveTo>
                <a:lnTo>
                  <a:pt x="686538" y="0"/>
                </a:lnTo>
                <a:lnTo>
                  <a:pt x="686538" y="584182"/>
                </a:lnTo>
                <a:lnTo>
                  <a:pt x="0" y="5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178043" y="2639921"/>
            <a:ext cx="1066105" cy="10661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73848" y="2930856"/>
            <a:ext cx="674495" cy="506485"/>
          </a:xfrm>
          <a:custGeom>
            <a:avLst/>
            <a:gdLst/>
            <a:ahLst/>
            <a:cxnLst/>
            <a:rect l="l" t="t" r="r" b="b"/>
            <a:pathLst>
              <a:path w="674495" h="506485">
                <a:moveTo>
                  <a:pt x="0" y="0"/>
                </a:moveTo>
                <a:lnTo>
                  <a:pt x="674496" y="0"/>
                </a:lnTo>
                <a:lnTo>
                  <a:pt x="674496" y="506485"/>
                </a:lnTo>
                <a:lnTo>
                  <a:pt x="0" y="506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178043" y="7170975"/>
            <a:ext cx="1066105" cy="10661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178043" y="1167282"/>
            <a:ext cx="889467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Contribuții personale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7089" y="2703931"/>
            <a:ext cx="5448301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 dirty="0" err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Proiectarea</a:t>
            </a:r>
            <a:r>
              <a:rPr lang="en-US" sz="2381" b="1" dirty="0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381" b="1" dirty="0" err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completă</a:t>
            </a:r>
            <a:r>
              <a:rPr lang="en-US" sz="2381" b="1" dirty="0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 a </a:t>
            </a:r>
            <a:r>
              <a:rPr lang="en-US" sz="2381" b="1" dirty="0" err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sistemului</a:t>
            </a:r>
            <a:endParaRPr lang="en-US" sz="2381" b="1" dirty="0">
              <a:solidFill>
                <a:srgbClr val="01070A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17089" y="3811344"/>
            <a:ext cx="7372370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Implementarea codului pentru urmărirea benzilor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33345" y="6033495"/>
            <a:ext cx="7372370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Integrarea comunicației Pi ↔ Laptop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33345" y="7144571"/>
            <a:ext cx="7372370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Controlul vitezei cu senzorul ultrasonic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3345" y="4922419"/>
            <a:ext cx="7372370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Antrenarea modelului YOLOv8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3345" y="8255646"/>
            <a:ext cx="7372370" cy="40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 b="1">
                <a:solidFill>
                  <a:srgbClr val="01070A"/>
                </a:solidFill>
                <a:latin typeface="DM Sans Bold"/>
                <a:ea typeface="DM Sans Bold"/>
                <a:cs typeface="DM Sans Bold"/>
                <a:sym typeface="DM Sans Bold"/>
              </a:rPr>
              <a:t>Testare completă pe machetă personalizată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9571" y="-589740"/>
            <a:ext cx="12418794" cy="12247451"/>
            <a:chOff x="0" y="0"/>
            <a:chExt cx="3270793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793" cy="3225666"/>
            </a:xfrm>
            <a:custGeom>
              <a:avLst/>
              <a:gdLst/>
              <a:ahLst/>
              <a:cxnLst/>
              <a:rect l="l" t="t" r="r" b="b"/>
              <a:pathLst>
                <a:path w="3270793" h="3225666">
                  <a:moveTo>
                    <a:pt x="0" y="0"/>
                  </a:moveTo>
                  <a:lnTo>
                    <a:pt x="3270793" y="0"/>
                  </a:lnTo>
                  <a:lnTo>
                    <a:pt x="3270793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70793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9267" y="654908"/>
            <a:ext cx="10203063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Urmărirea benzii de circulație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47769" y="3093662"/>
            <a:ext cx="10203064" cy="6017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Imaginile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sunt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captate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cu o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cameră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USB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și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procesate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pe Raspberry Pi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pentru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detecta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benzile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circulație</a:t>
            </a:r>
            <a:endParaRPr lang="en-US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baza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poziției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liniilor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detectate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în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imagine, se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calculează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unghiul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viraj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Acesta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transmis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către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servomotor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pentru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corecta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direcția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mașinii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0" y="6819900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59305" y="6819900"/>
            <a:ext cx="6266893" cy="4307065"/>
          </a:xfrm>
          <a:custGeom>
            <a:avLst/>
            <a:gdLst/>
            <a:ahLst/>
            <a:cxnLst/>
            <a:rect l="l" t="t" r="r" b="b"/>
            <a:pathLst>
              <a:path w="6266893" h="4307065">
                <a:moveTo>
                  <a:pt x="0" y="0"/>
                </a:moveTo>
                <a:lnTo>
                  <a:pt x="6266893" y="0"/>
                </a:lnTo>
                <a:lnTo>
                  <a:pt x="6266893" y="4307065"/>
                </a:lnTo>
                <a:lnTo>
                  <a:pt x="0" y="4307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" y="5060513"/>
            <a:ext cx="7540434" cy="5356850"/>
          </a:xfrm>
          <a:custGeom>
            <a:avLst/>
            <a:gdLst/>
            <a:ahLst/>
            <a:cxnLst/>
            <a:rect l="l" t="t" r="r" b="b"/>
            <a:pathLst>
              <a:path w="7540434" h="5356850">
                <a:moveTo>
                  <a:pt x="0" y="0"/>
                </a:moveTo>
                <a:lnTo>
                  <a:pt x="7540434" y="0"/>
                </a:lnTo>
                <a:lnTo>
                  <a:pt x="7540434" y="5356850"/>
                </a:lnTo>
                <a:lnTo>
                  <a:pt x="0" y="5356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" y="-12143"/>
            <a:ext cx="7540434" cy="5072656"/>
          </a:xfrm>
          <a:custGeom>
            <a:avLst/>
            <a:gdLst/>
            <a:ahLst/>
            <a:cxnLst/>
            <a:rect l="l" t="t" r="r" b="b"/>
            <a:pathLst>
              <a:path w="7540434" h="5072656">
                <a:moveTo>
                  <a:pt x="0" y="0"/>
                </a:moveTo>
                <a:lnTo>
                  <a:pt x="7540434" y="0"/>
                </a:lnTo>
                <a:lnTo>
                  <a:pt x="7540434" y="5072656"/>
                </a:lnTo>
                <a:lnTo>
                  <a:pt x="0" y="507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8EFB06D-2446-7705-CF6A-4B5895A333CD}"/>
              </a:ext>
            </a:extLst>
          </p:cNvPr>
          <p:cNvSpPr txBox="1"/>
          <p:nvPr/>
        </p:nvSpPr>
        <p:spPr>
          <a:xfrm>
            <a:off x="8991600" y="1754142"/>
            <a:ext cx="8991600" cy="677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400" dirty="0"/>
              <a:t>Se </a:t>
            </a:r>
            <a:r>
              <a:rPr lang="en-US" sz="4400" dirty="0" err="1"/>
              <a:t>aplică</a:t>
            </a:r>
            <a:r>
              <a:rPr lang="en-US" sz="4400" dirty="0"/>
              <a:t> blur Gaussian, </a:t>
            </a:r>
            <a:r>
              <a:rPr lang="en-US" sz="4400" dirty="0" err="1"/>
              <a:t>binarizare</a:t>
            </a:r>
            <a:r>
              <a:rPr lang="en-US" sz="4400" dirty="0"/>
              <a:t> </a:t>
            </a:r>
            <a:r>
              <a:rPr lang="en-US" sz="4400" dirty="0" err="1"/>
              <a:t>și</a:t>
            </a:r>
            <a:r>
              <a:rPr lang="en-US" sz="4400" dirty="0"/>
              <a:t> </a:t>
            </a:r>
            <a:r>
              <a:rPr lang="en-US" sz="4400" dirty="0" err="1"/>
              <a:t>detecție</a:t>
            </a:r>
            <a:r>
              <a:rPr lang="en-US" sz="4400" dirty="0"/>
              <a:t> de </a:t>
            </a:r>
            <a:r>
              <a:rPr lang="en-US" sz="4400" dirty="0" err="1"/>
              <a:t>margini</a:t>
            </a:r>
            <a:r>
              <a:rPr lang="en-US" sz="4400" dirty="0"/>
              <a:t> (Canny)</a:t>
            </a:r>
            <a:endParaRPr lang="ro-RO" sz="4400" dirty="0"/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400" dirty="0"/>
              <a:t>Se </a:t>
            </a:r>
            <a:r>
              <a:rPr lang="en-US" sz="4400" dirty="0" err="1"/>
              <a:t>alege</a:t>
            </a:r>
            <a:r>
              <a:rPr lang="en-US" sz="4400" dirty="0"/>
              <a:t> </a:t>
            </a:r>
            <a:r>
              <a:rPr lang="en-US" sz="4400" dirty="0" err="1"/>
              <a:t>linia</a:t>
            </a:r>
            <a:r>
              <a:rPr lang="en-US" sz="4400" dirty="0"/>
              <a:t> </a:t>
            </a:r>
            <a:r>
              <a:rPr lang="en-US" sz="4400" dirty="0" err="1"/>
              <a:t>stângă</a:t>
            </a:r>
            <a:r>
              <a:rPr lang="en-US" sz="4400" dirty="0"/>
              <a:t> </a:t>
            </a:r>
            <a:r>
              <a:rPr lang="en-US" sz="4400" dirty="0" err="1"/>
              <a:t>sau</a:t>
            </a:r>
            <a:r>
              <a:rPr lang="en-US" sz="4400" dirty="0"/>
              <a:t> </a:t>
            </a:r>
            <a:r>
              <a:rPr lang="en-US" sz="4400" dirty="0" err="1"/>
              <a:t>dreaptă</a:t>
            </a:r>
            <a:r>
              <a:rPr lang="en-US" sz="4400" dirty="0"/>
              <a:t>, </a:t>
            </a:r>
            <a:r>
              <a:rPr lang="en-US" sz="4400" dirty="0" err="1"/>
              <a:t>în</a:t>
            </a:r>
            <a:r>
              <a:rPr lang="en-US" sz="4400" dirty="0"/>
              <a:t> </a:t>
            </a:r>
            <a:r>
              <a:rPr lang="en-US" sz="4400" dirty="0" err="1"/>
              <a:t>funcție</a:t>
            </a:r>
            <a:r>
              <a:rPr lang="en-US" sz="4400" dirty="0"/>
              <a:t> de </a:t>
            </a:r>
            <a:r>
              <a:rPr lang="en-US" sz="4400" dirty="0" err="1"/>
              <a:t>ce</a:t>
            </a:r>
            <a:r>
              <a:rPr lang="en-US" sz="4400" dirty="0"/>
              <a:t> </a:t>
            </a:r>
            <a:r>
              <a:rPr lang="en-US" sz="4400" dirty="0" err="1"/>
              <a:t>este</a:t>
            </a:r>
            <a:r>
              <a:rPr lang="en-US" sz="4400" dirty="0"/>
              <a:t> </a:t>
            </a:r>
            <a:r>
              <a:rPr lang="en-US" sz="4400" dirty="0" err="1"/>
              <a:t>disponibil</a:t>
            </a:r>
            <a:endParaRPr lang="ro-RO" sz="4400" dirty="0"/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pt-BR" sz="4400" dirty="0"/>
              <a:t>Se calculează eroarea față de o poziție ideală</a:t>
            </a:r>
            <a:r>
              <a:rPr lang="ro-RO" sz="4400" dirty="0"/>
              <a:t> și se obține unghiul de virare</a:t>
            </a:r>
          </a:p>
          <a:p>
            <a:pPr marL="571500" indent="-571500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ro-RO" sz="4400" dirty="0"/>
              <a:t>Acesta </a:t>
            </a:r>
            <a:r>
              <a:rPr lang="en-US" sz="4400" dirty="0" err="1"/>
              <a:t>este</a:t>
            </a:r>
            <a:r>
              <a:rPr lang="en-US" sz="4400" dirty="0"/>
              <a:t> </a:t>
            </a:r>
            <a:r>
              <a:rPr lang="en-US" sz="4400" dirty="0" err="1"/>
              <a:t>filtrat</a:t>
            </a:r>
            <a:r>
              <a:rPr lang="en-US" sz="4400" dirty="0"/>
              <a:t> </a:t>
            </a:r>
            <a:r>
              <a:rPr lang="en-US" sz="4400" dirty="0" err="1"/>
              <a:t>pentru</a:t>
            </a:r>
            <a:r>
              <a:rPr lang="en-US" sz="4400" dirty="0"/>
              <a:t> </a:t>
            </a:r>
            <a:r>
              <a:rPr lang="en-US" sz="4400" dirty="0" err="1"/>
              <a:t>stabilitate</a:t>
            </a:r>
            <a:r>
              <a:rPr lang="en-US" sz="4400" dirty="0"/>
              <a:t> </a:t>
            </a:r>
            <a:r>
              <a:rPr lang="en-US" sz="4400" dirty="0" err="1"/>
              <a:t>și</a:t>
            </a:r>
            <a:r>
              <a:rPr lang="en-US" sz="4400" dirty="0"/>
              <a:t> </a:t>
            </a:r>
            <a:r>
              <a:rPr lang="en-US" sz="4400" dirty="0" err="1"/>
              <a:t>aplicat</a:t>
            </a:r>
            <a:r>
              <a:rPr lang="en-US" sz="4400" dirty="0"/>
              <a:t> </a:t>
            </a:r>
            <a:r>
              <a:rPr lang="en-US" sz="4400" dirty="0" err="1"/>
              <a:t>servomotorului</a:t>
            </a:r>
            <a:endParaRPr lang="en-US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9571" y="-589740"/>
            <a:ext cx="12418794" cy="12247451"/>
            <a:chOff x="0" y="0"/>
            <a:chExt cx="3270793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793" cy="3225666"/>
            </a:xfrm>
            <a:custGeom>
              <a:avLst/>
              <a:gdLst/>
              <a:ahLst/>
              <a:cxnLst/>
              <a:rect l="l" t="t" r="r" b="b"/>
              <a:pathLst>
                <a:path w="3270793" h="3225666">
                  <a:moveTo>
                    <a:pt x="0" y="0"/>
                  </a:moveTo>
                  <a:lnTo>
                    <a:pt x="3270793" y="0"/>
                  </a:lnTo>
                  <a:lnTo>
                    <a:pt x="3270793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70793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9267" y="654908"/>
            <a:ext cx="9849506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Detectarea limitelor de viteză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1686" y="2716534"/>
            <a:ext cx="10634563" cy="601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Imaginile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transmise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camera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montată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pe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mașină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sunt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trimise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către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laptop</a:t>
            </a:r>
            <a:endParaRPr lang="ro-RO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ro-RO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Acolo 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sunt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procesate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cu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ajutorul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modelului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YOLOv8</a:t>
            </a:r>
            <a:r>
              <a:rPr lang="ro-RO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nano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pentru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detecta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semnele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viteză</a:t>
            </a:r>
            <a:endParaRPr lang="ro-RO" sz="4202" dirty="0">
              <a:solidFill>
                <a:srgbClr val="01070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1500" indent="-571500" algn="l">
              <a:lnSpc>
                <a:spcPts val="5883"/>
              </a:lnSpc>
              <a:buFont typeface="Wingdings" panose="05000000000000000000" pitchFamily="2" charset="2"/>
              <a:buChar char="Ø"/>
            </a:pPr>
            <a:r>
              <a:rPr lang="ro-RO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aptopul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trimite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către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Raspberry Pi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comanda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corespunzătoare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pentru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ajusta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viteza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deplasare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4202" dirty="0" err="1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mașinii</a:t>
            </a:r>
            <a:r>
              <a:rPr lang="en-US" sz="4202" dirty="0">
                <a:solidFill>
                  <a:srgbClr val="01070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0" y="6971100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498088" y="6748261"/>
            <a:ext cx="6266893" cy="4307065"/>
          </a:xfrm>
          <a:custGeom>
            <a:avLst/>
            <a:gdLst/>
            <a:ahLst/>
            <a:cxnLst/>
            <a:rect l="l" t="t" r="r" b="b"/>
            <a:pathLst>
              <a:path w="6266893" h="4307065">
                <a:moveTo>
                  <a:pt x="0" y="0"/>
                </a:moveTo>
                <a:lnTo>
                  <a:pt x="6266893" y="0"/>
                </a:lnTo>
                <a:lnTo>
                  <a:pt x="6266893" y="4307065"/>
                </a:lnTo>
                <a:lnTo>
                  <a:pt x="0" y="4307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546</Words>
  <Application>Microsoft Office PowerPoint</Application>
  <PresentationFormat>Custom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Wingdings</vt:lpstr>
      <vt:lpstr>DM Sans</vt:lpstr>
      <vt:lpstr>Arial</vt:lpstr>
      <vt:lpstr>Carelia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Razvan</dc:creator>
  <cp:lastModifiedBy>Răzvan-Petronel CRĂCIUN (125132)</cp:lastModifiedBy>
  <cp:revision>5</cp:revision>
  <dcterms:created xsi:type="dcterms:W3CDTF">2006-08-16T00:00:00Z</dcterms:created>
  <dcterms:modified xsi:type="dcterms:W3CDTF">2025-06-30T21:24:39Z</dcterms:modified>
  <dc:identifier>DAGrp-53kMI</dc:identifier>
</cp:coreProperties>
</file>